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5" r:id="rId3"/>
  </p:sldIdLst>
  <p:sldSz cx="7772400" cy="10058400"/>
  <p:notesSz cx="6858000" cy="9144000"/>
  <p:embeddedFontLst>
    <p:embeddedFont>
      <p:font typeface="APLPapaTroll" panose="020B0604020202020204" charset="0"/>
      <p:regular r:id="rId4"/>
    </p:embeddedFont>
    <p:embeddedFont>
      <p:font typeface="Baskerville Old Face" panose="02020602080505020303" pitchFamily="18" charset="0"/>
      <p:regular r:id="rId5"/>
    </p:embeddedFont>
    <p:embeddedFont>
      <p:font typeface="BRX Friday at Four" panose="020B0604020202020204" charset="0"/>
      <p:regular r:id="rId6"/>
    </p:embeddedFont>
    <p:embeddedFont>
      <p:font typeface="BRX Grace Like Rain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Lucida Handwriting" panose="03010101010101010101" pitchFamily="66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C4AC9-8EA2-4119-B6A9-942CA2FB2A4C}" v="338" dt="2022-07-08T14:50:19.395"/>
    <p1510:client id="{EBC22521-15B1-4238-A25D-D9B38EF272F8}" v="1" dt="2022-07-08T14:48:10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220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A8F0-69C0-43A0-AB50-60739B65396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.JP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-21412" y="12731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X Friday at Four" panose="020B0604020202020204" charset="0"/>
                <a:ea typeface="APLILikeBigFonts" panose="02000603000000000000" pitchFamily="2" charset="0"/>
              </a:rPr>
              <a:t>Counselor’s Corner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-17614" y="1079234"/>
            <a:ext cx="7790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askerville Old Face" panose="02020602080505020303" pitchFamily="18" charset="0"/>
                <a:ea typeface="APLHeartEyes" panose="02000603000000000000" pitchFamily="2" charset="0"/>
              </a:rPr>
              <a:t>SEPTEMBER 2023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056633" y="2555715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X Friday at Four" pitchFamily="2" charset="0"/>
              </a:rPr>
              <a:t>Dates: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4590288" y="6550658"/>
            <a:ext cx="302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X Friday at Four" pitchFamily="2" charset="0"/>
              </a:rPr>
              <a:t>Let’s CONNECT!</a:t>
            </a: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5056633" y="6999808"/>
            <a:ext cx="25591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ashley.freeman@houstonisd.org </a:t>
            </a:r>
          </a:p>
        </p:txBody>
      </p:sp>
      <p:sp>
        <p:nvSpPr>
          <p:cNvPr id="25" name="TextBox 24"/>
          <p:cNvSpPr txBox="1"/>
          <p:nvPr>
            <p:custDataLst>
              <p:tags r:id="rId6"/>
            </p:custDataLst>
          </p:nvPr>
        </p:nvSpPr>
        <p:spPr>
          <a:xfrm>
            <a:off x="110666" y="7830805"/>
            <a:ext cx="442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RX Friday at Four" pitchFamily="2" charset="0"/>
              </a:rPr>
              <a:t>Happy, Healthy Kids TIP:</a:t>
            </a:r>
          </a:p>
        </p:txBody>
      </p:sp>
      <p:sp>
        <p:nvSpPr>
          <p:cNvPr id="26" name="TextBox 25"/>
          <p:cNvSpPr txBox="1"/>
          <p:nvPr>
            <p:custDataLst>
              <p:tags r:id="rId7"/>
            </p:custDataLst>
          </p:nvPr>
        </p:nvSpPr>
        <p:spPr>
          <a:xfrm>
            <a:off x="119473" y="8268776"/>
            <a:ext cx="4421618" cy="152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To ease students’ back to school worries, offer them a sense of control. Let them choose their school outfits for the week. Add their favorite treat to their lunch, or let them pick out special school supplies. </a:t>
            </a:r>
          </a:p>
        </p:txBody>
      </p:sp>
      <p:sp>
        <p:nvSpPr>
          <p:cNvPr id="29" name="TextBox 28"/>
          <p:cNvSpPr txBox="1"/>
          <p:nvPr>
            <p:custDataLst>
              <p:tags r:id="rId8"/>
            </p:custDataLst>
          </p:nvPr>
        </p:nvSpPr>
        <p:spPr>
          <a:xfrm>
            <a:off x="17614" y="1789624"/>
            <a:ext cx="744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Lucida Handwriting" panose="03010101010101010101" pitchFamily="66" charset="0"/>
                <a:ea typeface="APLILikeBigFonts" panose="02000603000000000000" pitchFamily="2" charset="0"/>
              </a:rPr>
              <a:t>Ms. Freeman</a:t>
            </a:r>
            <a:endParaRPr lang="en-US" sz="6600" b="1" dirty="0">
              <a:latin typeface="Lucida Handwriting" panose="03010101010101010101" pitchFamily="66" charset="0"/>
              <a:ea typeface="APLILikeBigFonts" panose="02000603000000000000" pitchFamily="2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9"/>
            </p:custDataLst>
          </p:nvPr>
        </p:nvSpPr>
        <p:spPr>
          <a:xfrm>
            <a:off x="530352" y="3814665"/>
            <a:ext cx="3355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     </a:t>
            </a: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Courage and School Pride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   Since the month of August was very brief for us, we will focus on the character education traits courage and school pride.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   Courage is standing up for what you know is right – even when you are afraid, and others do not stand with you.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   School Pride is having a respectful and positive attitude for you school.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0"/>
            </p:custDataLst>
          </p:nvPr>
        </p:nvSpPr>
        <p:spPr>
          <a:xfrm>
            <a:off x="4955236" y="3188410"/>
            <a:ext cx="2341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09/04-Labor Day (No School)</a:t>
            </a: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09/25-Fall Holiday (No School)</a:t>
            </a: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09/26- Ms. Freeman’s Birthday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11"/>
            </p:custDataLst>
          </p:nvPr>
        </p:nvSpPr>
        <p:spPr>
          <a:xfrm>
            <a:off x="1060704" y="2983668"/>
            <a:ext cx="282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X Friday at Four" pitchFamily="2" charset="0"/>
              </a:rPr>
              <a:t>Counseling</a:t>
            </a:r>
          </a:p>
          <a:p>
            <a:pPr algn="ctr"/>
            <a:r>
              <a:rPr lang="en-US" sz="2400" dirty="0">
                <a:latin typeface="BRX Friday at Four" pitchFamily="2" charset="0"/>
              </a:rPr>
              <a:t>Monthly Focus: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36D1B-D8C6-72F3-62B7-FC0A1E59404B}"/>
              </a:ext>
            </a:extLst>
          </p:cNvPr>
          <p:cNvSpPr txBox="1"/>
          <p:nvPr/>
        </p:nvSpPr>
        <p:spPr>
          <a:xfrm>
            <a:off x="5263978" y="7590757"/>
            <a:ext cx="219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(713) 696-2710</a:t>
            </a:r>
          </a:p>
        </p:txBody>
      </p:sp>
    </p:spTree>
    <p:extLst>
      <p:ext uri="{BB962C8B-B14F-4D97-AF65-F5344CB8AC3E}">
        <p14:creationId xmlns:p14="http://schemas.microsoft.com/office/powerpoint/2010/main" val="14412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-21412" y="12731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BRX Friday at Four" pitchFamily="2" charset="0"/>
                <a:ea typeface="APLILikeBigFonts" panose="02000603000000000000" pitchFamily="2" charset="0"/>
              </a:rPr>
              <a:t>Rincón</a:t>
            </a:r>
            <a:r>
              <a:rPr lang="en-US" sz="5400" dirty="0">
                <a:latin typeface="BRX Friday at Four" pitchFamily="2" charset="0"/>
                <a:ea typeface="APLILikeBigFonts" panose="02000603000000000000" pitchFamily="2" charset="0"/>
              </a:rPr>
              <a:t> del </a:t>
            </a:r>
            <a:r>
              <a:rPr lang="en-US" sz="5400" dirty="0" err="1">
                <a:latin typeface="BRX Friday at Four" pitchFamily="2" charset="0"/>
                <a:ea typeface="APLILikeBigFonts" panose="02000603000000000000" pitchFamily="2" charset="0"/>
              </a:rPr>
              <a:t>Consejero</a:t>
            </a:r>
            <a:endParaRPr lang="en-US" sz="5400" b="1" dirty="0">
              <a:latin typeface="BRX Grace Like Rain" pitchFamily="2" charset="0"/>
              <a:ea typeface="APLILikeBigFonts" panose="02000603000000000000" pitchFamily="2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-17614" y="1079234"/>
            <a:ext cx="7790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askerville Old Face" panose="02020602080505020303" pitchFamily="18" charset="0"/>
                <a:ea typeface="APLHeartEyes" panose="02000603000000000000" pitchFamily="2" charset="0"/>
              </a:rPr>
              <a:t>SEPTIEMBRE 2023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056633" y="2555715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RX Friday at Four" pitchFamily="2" charset="0"/>
              </a:rPr>
              <a:t>Fechas</a:t>
            </a:r>
            <a:r>
              <a:rPr lang="en-US" sz="3600" dirty="0">
                <a:latin typeface="BRX Friday at Four" pitchFamily="2" charset="0"/>
              </a:rPr>
              <a:t>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4590288" y="6550658"/>
            <a:ext cx="302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X Friday at Four" pitchFamily="2" charset="0"/>
              </a:rPr>
              <a:t>¡</a:t>
            </a:r>
            <a:r>
              <a:rPr lang="en-US" sz="2800" b="1" dirty="0" err="1">
                <a:latin typeface="BRX Friday at Four" pitchFamily="2" charset="0"/>
              </a:rPr>
              <a:t>Conectémonos</a:t>
            </a:r>
            <a:r>
              <a:rPr lang="en-US" sz="2800" b="1" dirty="0">
                <a:latin typeface="BRX Friday at Four" pitchFamily="2" charset="0"/>
              </a:rPr>
              <a:t>!</a:t>
            </a: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5056633" y="6999808"/>
            <a:ext cx="25591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ashley.freeman@houstonisd.org </a:t>
            </a:r>
          </a:p>
        </p:txBody>
      </p:sp>
      <p:sp>
        <p:nvSpPr>
          <p:cNvPr id="25" name="TextBox 24"/>
          <p:cNvSpPr txBox="1"/>
          <p:nvPr>
            <p:custDataLst>
              <p:tags r:id="rId6"/>
            </p:custDataLst>
          </p:nvPr>
        </p:nvSpPr>
        <p:spPr>
          <a:xfrm>
            <a:off x="110666" y="7830805"/>
            <a:ext cx="442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BRX Friday at Four" pitchFamily="2" charset="0"/>
              </a:rPr>
              <a:t>Consejo para niños felices y saludables:</a:t>
            </a:r>
            <a:endParaRPr lang="en-US" sz="1600" dirty="0">
              <a:latin typeface="BRX Friday at Four" pitchFamily="2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7"/>
            </p:custDataLst>
          </p:nvPr>
        </p:nvSpPr>
        <p:spPr>
          <a:xfrm>
            <a:off x="119473" y="8268776"/>
            <a:ext cx="442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Para aliviar las preocupaciones de los estudiantes de regreso a la escuela, ofrézcales una sensación de control. Déjelos elegir sus atuendos escolares para la semana. Agregue su golosina favorita a su almuerzo, o déjelos elegir útiles escolares especiales.</a:t>
            </a:r>
            <a:endParaRPr lang="en-US" sz="16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8"/>
            </p:custDataLst>
          </p:nvPr>
        </p:nvSpPr>
        <p:spPr>
          <a:xfrm>
            <a:off x="17614" y="1789624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Lucida Handwriting" panose="03010101010101010101" pitchFamily="66" charset="0"/>
                <a:ea typeface="APLILikeBigFonts" panose="02000603000000000000" pitchFamily="2" charset="0"/>
              </a:rPr>
              <a:t>Sra. Freeman</a:t>
            </a:r>
            <a:endParaRPr lang="en-US" sz="6600" b="1" dirty="0">
              <a:latin typeface="Lucida Handwriting" panose="03010101010101010101" pitchFamily="66" charset="0"/>
              <a:ea typeface="APLILikeBigFonts" panose="02000603000000000000" pitchFamily="2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9"/>
            </p:custDataLst>
          </p:nvPr>
        </p:nvSpPr>
        <p:spPr>
          <a:xfrm>
            <a:off x="530352" y="3814665"/>
            <a:ext cx="33558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     </a:t>
            </a:r>
            <a:r>
              <a:rPr lang="en-US" b="1" dirty="0" err="1">
                <a:latin typeface="APLPapaTroll" panose="02000603000000000000" pitchFamily="2" charset="0"/>
                <a:ea typeface="APLPapaTroll" panose="02000603000000000000" pitchFamily="2" charset="0"/>
              </a:rPr>
              <a:t>Coraje</a:t>
            </a: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 y </a:t>
            </a:r>
            <a:r>
              <a:rPr lang="en-US" b="1" dirty="0" err="1">
                <a:latin typeface="APLPapaTroll" panose="02000603000000000000" pitchFamily="2" charset="0"/>
                <a:ea typeface="APLPapaTroll" panose="02000603000000000000" pitchFamily="2" charset="0"/>
              </a:rPr>
              <a:t>orgullo</a:t>
            </a: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 escolar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   </a:t>
            </a:r>
            <a:r>
              <a:rPr lang="es-E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Dado que el mes de agosto fue muy breve para nosotros, nos centraremos en los rasgos de educación del carácter, coraje y orgullo escolar.
    El coraje es defender lo que sabes que es correcto, incluso cuando lo eres.
miedo y otros no están contigo.
    Orgullo escolares tener una actitud respetuosa y positiva para tu escuela.</a:t>
            </a:r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0"/>
            </p:custDataLst>
          </p:nvPr>
        </p:nvSpPr>
        <p:spPr>
          <a:xfrm>
            <a:off x="4955236" y="3188410"/>
            <a:ext cx="2341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PLPapaTroll" panose="02000603000000000000" pitchFamily="2" charset="0"/>
                <a:ea typeface="APLPapaTroll" panose="02000603000000000000" pitchFamily="2" charset="0"/>
              </a:rPr>
              <a:t>09/04-Día del Trabajo (No hay escuela)</a:t>
            </a:r>
          </a:p>
          <a:p>
            <a:r>
              <a:rPr lang="es-ES" dirty="0">
                <a:latin typeface="APLPapaTroll" panose="02000603000000000000" pitchFamily="2" charset="0"/>
                <a:ea typeface="APLPapaTroll" panose="02000603000000000000" pitchFamily="2" charset="0"/>
              </a:rPr>
              <a:t>09/25-Vacaciones de otoño (sin escuela)</a:t>
            </a:r>
          </a:p>
          <a:p>
            <a:r>
              <a:rPr lang="es-ES" dirty="0">
                <a:latin typeface="APLPapaTroll" panose="02000603000000000000" pitchFamily="2" charset="0"/>
                <a:ea typeface="APLPapaTroll" panose="02000603000000000000" pitchFamily="2" charset="0"/>
              </a:rPr>
              <a:t>09/26- Cumpleaños de la Sra. Freeman</a:t>
            </a:r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11"/>
            </p:custDataLst>
          </p:nvPr>
        </p:nvSpPr>
        <p:spPr>
          <a:xfrm>
            <a:off x="1060704" y="2983668"/>
            <a:ext cx="282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RX Friday at Four" pitchFamily="2" charset="0"/>
              </a:rPr>
              <a:t>Asesoramiento</a:t>
            </a:r>
            <a:r>
              <a:rPr lang="en-US" sz="2400" dirty="0">
                <a:latin typeface="BRX Friday at Four" pitchFamily="2" charset="0"/>
              </a:rPr>
              <a:t>
</a:t>
            </a:r>
            <a:r>
              <a:rPr lang="en-US" sz="2400" dirty="0" err="1">
                <a:latin typeface="BRX Friday at Four" pitchFamily="2" charset="0"/>
              </a:rPr>
              <a:t>Enfoque</a:t>
            </a:r>
            <a:r>
              <a:rPr lang="en-US" sz="2400" dirty="0">
                <a:latin typeface="BRX Friday at Four" pitchFamily="2" charset="0"/>
              </a:rPr>
              <a:t> </a:t>
            </a:r>
            <a:r>
              <a:rPr lang="en-US" sz="2400" dirty="0" err="1">
                <a:latin typeface="BRX Friday at Four" pitchFamily="2" charset="0"/>
              </a:rPr>
              <a:t>mensual</a:t>
            </a:r>
            <a:r>
              <a:rPr lang="en-US" sz="2400" dirty="0">
                <a:latin typeface="BRX Friday at Four" pitchFamily="2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36D1B-D8C6-72F3-62B7-FC0A1E59404B}"/>
              </a:ext>
            </a:extLst>
          </p:cNvPr>
          <p:cNvSpPr txBox="1"/>
          <p:nvPr/>
        </p:nvSpPr>
        <p:spPr>
          <a:xfrm>
            <a:off x="5263978" y="7590757"/>
            <a:ext cx="219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(713) 696-2710</a:t>
            </a:r>
          </a:p>
        </p:txBody>
      </p:sp>
    </p:spTree>
    <p:extLst>
      <p:ext uri="{BB962C8B-B14F-4D97-AF65-F5344CB8AC3E}">
        <p14:creationId xmlns:p14="http://schemas.microsoft.com/office/powerpoint/2010/main" val="1282934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337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Times New Roman</vt:lpstr>
      <vt:lpstr>Calibri Light</vt:lpstr>
      <vt:lpstr>BRX Grace Like Rain</vt:lpstr>
      <vt:lpstr>BRX Friday at Four</vt:lpstr>
      <vt:lpstr>Calibri</vt:lpstr>
      <vt:lpstr>Arial</vt:lpstr>
      <vt:lpstr>Lucida Handwriting</vt:lpstr>
      <vt:lpstr>APLPapaTroll</vt:lpstr>
      <vt:lpstr>Baskerville Old Face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Freeman, Ashley</cp:lastModifiedBy>
  <cp:revision>52</cp:revision>
  <dcterms:created xsi:type="dcterms:W3CDTF">2021-08-28T16:06:19Z</dcterms:created>
  <dcterms:modified xsi:type="dcterms:W3CDTF">2023-11-01T14:08:16Z</dcterms:modified>
</cp:coreProperties>
</file>